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7" r:id="rId2"/>
    <p:sldId id="261" r:id="rId3"/>
    <p:sldId id="262" r:id="rId4"/>
    <p:sldId id="263" r:id="rId5"/>
    <p:sldId id="265" r:id="rId6"/>
    <p:sldId id="264" r:id="rId7"/>
    <p:sldId id="266" r:id="rId8"/>
    <p:sldId id="267" r:id="rId9"/>
    <p:sldId id="268" r:id="rId10"/>
    <p:sldId id="269" r:id="rId11"/>
    <p:sldId id="259" r:id="rId12"/>
    <p:sldId id="260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08"/>
    <p:restoredTop sz="81633"/>
  </p:normalViewPr>
  <p:slideViewPr>
    <p:cSldViewPr snapToGrid="0" snapToObjects="1">
      <p:cViewPr varScale="1">
        <p:scale>
          <a:sx n="99" d="100"/>
          <a:sy n="99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73C3B-20E9-9044-AF68-697DDAEA0E3E}" type="datetimeFigureOut">
              <a:rPr lang="de-DE" smtClean="0"/>
              <a:t>06.07.22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10878-CE55-D74D-9DB2-C0D620D29A3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271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Handelswege führen am Rande der </a:t>
            </a:r>
            <a:r>
              <a:rPr lang="de-DE" dirty="0" err="1"/>
              <a:t>Taklamakan</a:t>
            </a:r>
            <a:r>
              <a:rPr lang="de-DE" dirty="0"/>
              <a:t> durch, entweder nördlich dem </a:t>
            </a:r>
            <a:r>
              <a:rPr lang="de-DE" dirty="0" err="1"/>
              <a:t>Tarim</a:t>
            </a:r>
            <a:r>
              <a:rPr lang="de-DE" dirty="0"/>
              <a:t> folgend oder südlich dem Oasenstreifen entlang.</a:t>
            </a:r>
          </a:p>
          <a:p>
            <a:r>
              <a:rPr lang="de-DE" dirty="0"/>
              <a:t>Die Chinesische Regierung hast die Flüsse angezapft für eine intensive Bewässerung (Pfeile). Dadurch wurde das </a:t>
            </a:r>
            <a:r>
              <a:rPr lang="de-DE" dirty="0" err="1"/>
              <a:t>Tarim</a:t>
            </a:r>
            <a:r>
              <a:rPr lang="de-DE" dirty="0"/>
              <a:t>-Ökosystem stark gestört. Der Verdunstungssee </a:t>
            </a:r>
            <a:r>
              <a:rPr lang="de-DE" dirty="0" err="1"/>
              <a:t>Lop</a:t>
            </a:r>
            <a:r>
              <a:rPr lang="de-DE" dirty="0"/>
              <a:t> Nur (780 </a:t>
            </a:r>
            <a:r>
              <a:rPr lang="de-DE" dirty="0" err="1"/>
              <a:t>müM</a:t>
            </a:r>
            <a:r>
              <a:rPr lang="de-DE" dirty="0"/>
              <a:t>.) erleidet ein ähnliches Schicksal wie der Aralsee.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10878-CE55-D74D-9DB2-C0D620D29A3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2394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</a:t>
            </a:r>
            <a:r>
              <a:rPr lang="de-DE" dirty="0" err="1"/>
              <a:t>Tarim</a:t>
            </a:r>
            <a:r>
              <a:rPr lang="de-DE" dirty="0"/>
              <a:t>-Becken ist von Hochgebirgen umgeben, die weit höher sind als die Alpen 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10878-CE55-D74D-9DB2-C0D620D29A3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484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</a:t>
            </a:r>
            <a:r>
              <a:rPr lang="de-DE" dirty="0" err="1"/>
              <a:t>Tarim</a:t>
            </a:r>
            <a:r>
              <a:rPr lang="de-DE" dirty="0"/>
              <a:t>-Becken ist von Hochgebirgen umgeben, die weit höher sind als die Alpen 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10878-CE55-D74D-9DB2-C0D620D29A3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57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Entlang der </a:t>
            </a:r>
            <a:r>
              <a:rPr lang="de-DE" dirty="0" err="1"/>
              <a:t>Seidenstrasse</a:t>
            </a:r>
            <a:r>
              <a:rPr lang="de-DE" dirty="0"/>
              <a:t> entwickelten sich islamische Hochkulturen.</a:t>
            </a:r>
          </a:p>
          <a:p>
            <a:r>
              <a:rPr lang="de-DE" dirty="0"/>
              <a:t>Die Medresen (islamische Universitäten und Moscheen) mit ihren Prunkbauten zeugen heute noch davon.</a:t>
            </a:r>
          </a:p>
          <a:p>
            <a:r>
              <a:rPr lang="de-DE" dirty="0"/>
              <a:t>Die Bauten in Samarkand stammen aus dem 15. bis 17. Jahrhundert.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10878-CE55-D74D-9DB2-C0D620D29A3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0251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Handelsmacht Venedig verdankt ihren Reichtum dem Handel übers Mittelmeer. Die Güter der </a:t>
            </a:r>
            <a:r>
              <a:rPr lang="de-DE" dirty="0" err="1"/>
              <a:t>Seidenstrasse</a:t>
            </a:r>
            <a:r>
              <a:rPr lang="de-DE" dirty="0"/>
              <a:t> spielten dabei eine wichtige Rolle.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10878-CE55-D74D-9DB2-C0D620D29A3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16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A9EBC-0ABF-3629-866E-51ED0C567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A85B8B9-C00A-E81B-823E-CF2A436B5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51B0DE-C902-C585-02E7-DFEFC95D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8907-15D3-D846-AC18-D1AC2202F841}" type="datetime4">
              <a:rPr lang="de-CH" smtClean="0"/>
              <a:t>6. Juli 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D2FA74-6A18-3335-682D-9FE4280C0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855DF4-A69D-B65D-7188-37EF320D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3417-731F-664B-8493-6F3A7624A8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9689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0C22E-07D5-4210-94F3-8B0F96A2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ABA215-0E32-FE07-6653-E2781BFCC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B2756E-683E-4A95-47C7-9E59FFC1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599FA-9679-764D-81AB-C18D96EDF73B}" type="datetime4">
              <a:rPr lang="de-CH" smtClean="0"/>
              <a:t>6. Juli 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3FC99A-193F-8719-2F45-0D5844334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FF74F6-B9CB-7CC3-307A-8CC82BB1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3417-731F-664B-8493-6F3A7624A8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058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867031C-202A-D986-1303-B18079FF62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6D89C9F-BB83-A34A-B80A-CF6213727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6B3399-015E-F741-09E8-53B991B53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B051-4D51-0049-B624-836734205CCF}" type="datetime4">
              <a:rPr lang="de-CH" smtClean="0"/>
              <a:t>6. Juli 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7F7082-86CD-9923-1E51-882ABD009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CD2642-4F78-885D-D09A-B1E27436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3417-731F-664B-8493-6F3A7624A8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270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3F389-83BA-7022-40FF-12E4D426F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F7B5FD-979C-9EB6-5AF2-6252B67B3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D85264-775E-15C0-583B-8233C31F4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4079A-F5C1-954F-9CD9-1AA0208F6860}" type="datetime4">
              <a:rPr lang="de-CH" smtClean="0"/>
              <a:t>6. Juli 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702FB5-699C-0309-ACE4-440A47C1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3EB0D2-BBE8-8CCC-1E74-841B305C9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3417-731F-664B-8493-6F3A7624A8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375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EDDF2-F629-C629-6048-469C0F77C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D13D2D-E82C-55C0-4F78-9317A8B5D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E5BBD4-9732-3FEF-63DD-EB1B35E3E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544D-6360-294A-BD4F-48B7193E924A}" type="datetime4">
              <a:rPr lang="de-CH" smtClean="0"/>
              <a:t>6. Juli 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08B1A7-C35F-D670-37DE-BD858EBE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E2732D-CF8B-A39B-310D-C2179D77E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3417-731F-664B-8493-6F3A7624A8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1912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736B2-57E3-F166-876F-CF786BDC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4EBD17-A8DC-B245-C2F2-CF0998E179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CC90D27-EE94-885F-F7F5-AE1CE8B8C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0E264E2-88CA-7028-BFCF-96E5A8C71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2EF5-EC84-8B47-B7AE-02B01806614F}" type="datetime4">
              <a:rPr lang="de-CH" smtClean="0"/>
              <a:t>6. Juli 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A790D1-CE60-ADEE-59DD-1675FA715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E44C420-8EE4-A7EC-26AC-485778DE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3417-731F-664B-8493-6F3A7624A8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3153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4978D2-8F06-63B9-2080-439C664B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890291-8973-488B-417A-36EFC6198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B5CDEA9-4E22-CA87-3CB3-A85ECD88C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5A91A0-DA9A-8D97-D147-7A2CF1326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9A7FE65-2787-F46D-7242-DBDDFE07E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B62DCB-DEC7-547F-876D-08AC1CCA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5DE91-4B3E-D04F-A210-671A6AC63523}" type="datetime4">
              <a:rPr lang="de-CH" smtClean="0"/>
              <a:t>6. Juli 2022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A82B10D-6992-1CAB-0C69-306FDE3CA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BAAB685-00C7-536C-CC59-D907FB36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3417-731F-664B-8493-6F3A7624A8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9274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09EE4-55B2-01A4-3569-09A1726F6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02AEAB-2BC6-4D3B-5BEF-12730E181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F093F-6B56-2A40-BCD6-75B06588B6CC}" type="datetime4">
              <a:rPr lang="de-CH" smtClean="0"/>
              <a:t>6. Juli 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275BD7-90D7-2A9A-D88A-E266805EE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4F091F-8A0E-75AD-6E57-D7967CDF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3417-731F-664B-8493-6F3A7624A8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452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1FDC806-AF79-7AED-9859-F759996A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E2E14-803D-D74C-9F3F-1BD538D5E643}" type="datetime4">
              <a:rPr lang="de-CH" smtClean="0"/>
              <a:t>6. Juli 2022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1D75397-1448-9294-8395-518548A47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FC9120-3C20-119F-F46E-323C2B44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3417-731F-664B-8493-6F3A7624A8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8264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959AA-0918-A1CB-2DC6-DDA8F3F5E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3A50178-0998-63DA-7553-DAE7606B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9E2A91-FCF8-032B-DA6B-337172C44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BD9EEC1-D317-4E7D-D857-FBEF6D8A0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B637-5F84-DC44-B011-C176C650A6EB}" type="datetime4">
              <a:rPr lang="de-CH" smtClean="0"/>
              <a:t>6. Juli 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2685C3-4F5C-06E8-7CDF-DC82BC393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F01DB8-EC53-6F1A-6959-2D5583D3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3417-731F-664B-8493-6F3A7624A8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8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24F87-7321-814D-2A47-9E23AAA2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4147179-FFCE-A73D-4B75-1F9512429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988F28-399F-C259-4863-263DC6AF1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C6E8C9F-8B34-A38F-A042-3F0779C1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73EE-A27A-CF46-9654-57BE5CB26D51}" type="datetime4">
              <a:rPr lang="de-CH" smtClean="0"/>
              <a:t>6. Juli 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88A411D-A1F2-D0BE-29C8-BB09196B7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0204D4E-6CF6-F3DC-72E4-E674BF94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53417-731F-664B-8493-6F3A7624A8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9492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DC4EF1A-997E-319B-9B3D-CCD14BF0E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E49186-5F79-C297-7BE6-CB7DD080D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CB16D5-52DD-958B-A199-E1BB953DC5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1FD0-7507-A14F-AB2C-13488B4FCB3B}" type="datetime4">
              <a:rPr lang="de-CH" smtClean="0"/>
              <a:t>6. Juli 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A7B849-B282-B9BA-9E5B-31D7B2533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6C193E-A520-5206-4528-5046D9273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53417-731F-664B-8493-6F3A7624A8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404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B19B97F-3781-0DE2-5357-EF71F8B3307F}"/>
              </a:ext>
            </a:extLst>
          </p:cNvPr>
          <p:cNvSpPr txBox="1"/>
          <p:nvPr/>
        </p:nvSpPr>
        <p:spPr>
          <a:xfrm>
            <a:off x="2764799" y="367460"/>
            <a:ext cx="66624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Die </a:t>
            </a:r>
            <a:r>
              <a:rPr kumimoji="0" lang="de-DE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Seidenstrasse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Ein globaler Handelsweg über Jahrtausende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D30954D-48E4-FF75-D575-AEC52C94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07" y="1444678"/>
            <a:ext cx="10263674" cy="486119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B2FC4FF-1927-2658-8B69-8C19968D5030}"/>
              </a:ext>
            </a:extLst>
          </p:cNvPr>
          <p:cNvSpPr txBox="1"/>
          <p:nvPr/>
        </p:nvSpPr>
        <p:spPr>
          <a:xfrm>
            <a:off x="4227538" y="6305874"/>
            <a:ext cx="373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Zusammenstellung: Urs Kaufmann</a:t>
            </a:r>
          </a:p>
        </p:txBody>
      </p:sp>
    </p:spTree>
    <p:extLst>
      <p:ext uri="{BB962C8B-B14F-4D97-AF65-F5344CB8AC3E}">
        <p14:creationId xmlns:p14="http://schemas.microsoft.com/office/powerpoint/2010/main" val="238236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4F5210EB-887C-33C5-7C98-B60530AAFAAD}"/>
              </a:ext>
            </a:extLst>
          </p:cNvPr>
          <p:cNvSpPr txBox="1"/>
          <p:nvPr/>
        </p:nvSpPr>
        <p:spPr>
          <a:xfrm>
            <a:off x="3359426" y="584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DA0642-8D98-2676-F74E-75F615AF6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2" y="119268"/>
            <a:ext cx="2044700" cy="4572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D2ED11-6130-5686-EDFF-EFBD00710FC6}"/>
              </a:ext>
            </a:extLst>
          </p:cNvPr>
          <p:cNvSpPr txBox="1"/>
          <p:nvPr/>
        </p:nvSpPr>
        <p:spPr>
          <a:xfrm>
            <a:off x="1848363" y="6092401"/>
            <a:ext cx="8495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</a:t>
            </a:r>
            <a:r>
              <a:rPr lang="de-DE" dirty="0" err="1"/>
              <a:t>Seidenstrasse</a:t>
            </a:r>
            <a:r>
              <a:rPr lang="de-DE" dirty="0"/>
              <a:t> besteht nicht aus einem Strang, sondern aus einem Verkehrsnetzwerk!</a:t>
            </a:r>
          </a:p>
          <a:p>
            <a:r>
              <a:rPr lang="de-DE" dirty="0"/>
              <a:t>Q: Ethnomuseum Berlin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956690D-94A9-ABAD-1505-1FE480ECD16A}"/>
              </a:ext>
            </a:extLst>
          </p:cNvPr>
          <p:cNvSpPr txBox="1"/>
          <p:nvPr/>
        </p:nvSpPr>
        <p:spPr>
          <a:xfrm>
            <a:off x="3110044" y="100449"/>
            <a:ext cx="607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/>
              <a:t>Seidenstrasse</a:t>
            </a:r>
            <a:r>
              <a:rPr lang="de-DE" sz="3200" dirty="0"/>
              <a:t> als Verkehrsnetzwerk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6B655F-C7A3-121E-9302-52F85EDA1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782" y="781777"/>
            <a:ext cx="9477012" cy="515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4F5210EB-887C-33C5-7C98-B60530AAFAAD}"/>
              </a:ext>
            </a:extLst>
          </p:cNvPr>
          <p:cNvSpPr txBox="1"/>
          <p:nvPr/>
        </p:nvSpPr>
        <p:spPr>
          <a:xfrm>
            <a:off x="3359426" y="584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DA0642-8D98-2676-F74E-75F615AF6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2" y="119268"/>
            <a:ext cx="2044700" cy="4572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CBDE2D0-C84A-575F-71FD-76C6E94136EC}"/>
              </a:ext>
            </a:extLst>
          </p:cNvPr>
          <p:cNvSpPr txBox="1"/>
          <p:nvPr/>
        </p:nvSpPr>
        <p:spPr>
          <a:xfrm>
            <a:off x="2379712" y="129846"/>
            <a:ext cx="7530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Weiter durch Mittelasien: alte Hochkulturen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DBF794-D008-FB98-EE5E-1308B5EEF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578" y="709653"/>
            <a:ext cx="7302500" cy="28610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50CCD84-66A5-AA07-935B-1AADF8E854A2}"/>
              </a:ext>
            </a:extLst>
          </p:cNvPr>
          <p:cNvSpPr txBox="1"/>
          <p:nvPr/>
        </p:nvSpPr>
        <p:spPr>
          <a:xfrm>
            <a:off x="9552214" y="1110343"/>
            <a:ext cx="20592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Neue Handelsgüter:</a:t>
            </a:r>
          </a:p>
          <a:p>
            <a:r>
              <a:rPr lang="de-DE" dirty="0"/>
              <a:t>• Leinen</a:t>
            </a:r>
          </a:p>
          <a:p>
            <a:r>
              <a:rPr lang="de-DE" dirty="0"/>
              <a:t>• Farbstoffe</a:t>
            </a:r>
          </a:p>
          <a:p>
            <a:r>
              <a:rPr lang="de-DE" dirty="0"/>
              <a:t>• Getreide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80BD630-CE7A-0235-5296-A3866FC1D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3" y="3968830"/>
            <a:ext cx="3760077" cy="275932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D166A14-0992-1F86-256A-19BA5D8ED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477" y="3939248"/>
            <a:ext cx="3990523" cy="275932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80BAAC5-B6D5-6E03-2D0E-014C6DDF7E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0853"/>
          <a:stretch/>
        </p:blipFill>
        <p:spPr>
          <a:xfrm>
            <a:off x="4100738" y="3997327"/>
            <a:ext cx="3990523" cy="270124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362060D-3319-AA93-D89E-019AA988A284}"/>
              </a:ext>
            </a:extLst>
          </p:cNvPr>
          <p:cNvSpPr txBox="1"/>
          <p:nvPr/>
        </p:nvSpPr>
        <p:spPr>
          <a:xfrm>
            <a:off x="9718958" y="3564575"/>
            <a:ext cx="123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Samarkand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C0D036E-FB07-62B8-E3CA-A3D29AAC04BD}"/>
              </a:ext>
            </a:extLst>
          </p:cNvPr>
          <p:cNvSpPr txBox="1"/>
          <p:nvPr/>
        </p:nvSpPr>
        <p:spPr>
          <a:xfrm>
            <a:off x="5152401" y="3642544"/>
            <a:ext cx="94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Buchara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F4F6FD0-D478-84A5-189D-2426A0988F27}"/>
              </a:ext>
            </a:extLst>
          </p:cNvPr>
          <p:cNvSpPr txBox="1"/>
          <p:nvPr/>
        </p:nvSpPr>
        <p:spPr>
          <a:xfrm>
            <a:off x="1292862" y="3617267"/>
            <a:ext cx="860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Isfahan</a:t>
            </a:r>
          </a:p>
        </p:txBody>
      </p:sp>
    </p:spTree>
    <p:extLst>
      <p:ext uri="{BB962C8B-B14F-4D97-AF65-F5344CB8AC3E}">
        <p14:creationId xmlns:p14="http://schemas.microsoft.com/office/powerpoint/2010/main" val="31144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4F5210EB-887C-33C5-7C98-B60530AAFAAD}"/>
              </a:ext>
            </a:extLst>
          </p:cNvPr>
          <p:cNvSpPr txBox="1"/>
          <p:nvPr/>
        </p:nvSpPr>
        <p:spPr>
          <a:xfrm>
            <a:off x="3359426" y="584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DA0642-8D98-2676-F74E-75F615AF6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2" y="119268"/>
            <a:ext cx="2044700" cy="4572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5649488-7B63-324C-5298-1AB3CB7DB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380" y="921321"/>
            <a:ext cx="3006548" cy="491836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210F8F9-9190-97C5-0FCF-608F6F88B2A7}"/>
              </a:ext>
            </a:extLst>
          </p:cNvPr>
          <p:cNvSpPr txBox="1"/>
          <p:nvPr/>
        </p:nvSpPr>
        <p:spPr>
          <a:xfrm>
            <a:off x="2603457" y="187781"/>
            <a:ext cx="7671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Zum </a:t>
            </a:r>
            <a:r>
              <a:rPr lang="de-DE" sz="3200"/>
              <a:t>Schluss: übers </a:t>
            </a:r>
            <a:r>
              <a:rPr lang="de-DE" sz="3200" dirty="0"/>
              <a:t>Mittelmeer nach Venedig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213758A-B47B-2187-96A8-1070362B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82" y="921321"/>
            <a:ext cx="6933305" cy="491836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7B5696A-69BF-3BA3-2C27-84E0936588CB}"/>
              </a:ext>
            </a:extLst>
          </p:cNvPr>
          <p:cNvSpPr txBox="1"/>
          <p:nvPr/>
        </p:nvSpPr>
        <p:spPr>
          <a:xfrm>
            <a:off x="1339034" y="6127907"/>
            <a:ext cx="4410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Venezianisches Handelsschiff aus dem 15. Jh.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9038704-817D-1DB7-F851-D5B72A8460BC}"/>
              </a:ext>
            </a:extLst>
          </p:cNvPr>
          <p:cNvSpPr txBox="1"/>
          <p:nvPr/>
        </p:nvSpPr>
        <p:spPr>
          <a:xfrm>
            <a:off x="9014940" y="5989407"/>
            <a:ext cx="2470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Dogenpalast</a:t>
            </a:r>
          </a:p>
          <a:p>
            <a:r>
              <a:rPr lang="de-DE" dirty="0"/>
              <a:t>Venedigs Machtzentrum</a:t>
            </a:r>
          </a:p>
        </p:txBody>
      </p:sp>
    </p:spTree>
    <p:extLst>
      <p:ext uri="{BB962C8B-B14F-4D97-AF65-F5344CB8AC3E}">
        <p14:creationId xmlns:p14="http://schemas.microsoft.com/office/powerpoint/2010/main" val="373676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4F5210EB-887C-33C5-7C98-B60530AAFAAD}"/>
              </a:ext>
            </a:extLst>
          </p:cNvPr>
          <p:cNvSpPr txBox="1"/>
          <p:nvPr/>
        </p:nvSpPr>
        <p:spPr>
          <a:xfrm>
            <a:off x="3359426" y="584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DA0642-8D98-2676-F74E-75F615AF6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2" y="119268"/>
            <a:ext cx="2044700" cy="457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EB2433E-ED7D-FFD2-D039-B55FC4F55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2" y="741209"/>
            <a:ext cx="11165145" cy="58588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1E4C482-BF82-4AC4-E6DC-F458B2A75607}"/>
              </a:ext>
            </a:extLst>
          </p:cNvPr>
          <p:cNvSpPr txBox="1"/>
          <p:nvPr/>
        </p:nvSpPr>
        <p:spPr>
          <a:xfrm>
            <a:off x="8281060" y="874394"/>
            <a:ext cx="285076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Helvetica" pitchFamily="2" charset="0"/>
              </a:rPr>
              <a:t>Handel um 1450</a:t>
            </a:r>
          </a:p>
          <a:p>
            <a:r>
              <a:rPr lang="de-DE" sz="1600" dirty="0">
                <a:latin typeface="Helvetica" pitchFamily="2" charset="0"/>
              </a:rPr>
              <a:t>Q: Praxis Geschichte 4/2021</a:t>
            </a:r>
            <a:endParaRPr lang="de-DE" sz="2800" dirty="0">
              <a:latin typeface="Helvetica" pitchFamily="2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F6548C4-CC4C-A03B-884A-849B98A1AE17}"/>
              </a:ext>
            </a:extLst>
          </p:cNvPr>
          <p:cNvSpPr txBox="1"/>
          <p:nvPr/>
        </p:nvSpPr>
        <p:spPr>
          <a:xfrm>
            <a:off x="3359426" y="124878"/>
            <a:ext cx="5696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Es gibt nicht </a:t>
            </a:r>
            <a:r>
              <a:rPr lang="de-DE" sz="3200" b="1" dirty="0"/>
              <a:t>eine</a:t>
            </a:r>
            <a:r>
              <a:rPr lang="de-DE" sz="3200" dirty="0"/>
              <a:t> </a:t>
            </a:r>
            <a:r>
              <a:rPr lang="de-DE" sz="3200" dirty="0" err="1"/>
              <a:t>Seidenstrasse</a:t>
            </a:r>
            <a:r>
              <a:rPr lang="de-DE" sz="3200" dirty="0"/>
              <a:t>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230265-8F8E-ECDB-788B-10ADB4941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02" y="4387349"/>
            <a:ext cx="3755827" cy="23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7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4F5210EB-887C-33C5-7C98-B60530AAFAAD}"/>
              </a:ext>
            </a:extLst>
          </p:cNvPr>
          <p:cNvSpPr txBox="1"/>
          <p:nvPr/>
        </p:nvSpPr>
        <p:spPr>
          <a:xfrm>
            <a:off x="3359426" y="584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DA0642-8D98-2676-F74E-75F615AF6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2" y="119268"/>
            <a:ext cx="2044700" cy="457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EB2433E-ED7D-FFD2-D039-B55FC4F55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21" b="40189"/>
          <a:stretch/>
        </p:blipFill>
        <p:spPr>
          <a:xfrm>
            <a:off x="304800" y="741209"/>
            <a:ext cx="11007047" cy="41531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F6548C4-CC4C-A03B-884A-849B98A1AE17}"/>
              </a:ext>
            </a:extLst>
          </p:cNvPr>
          <p:cNvSpPr txBox="1"/>
          <p:nvPr/>
        </p:nvSpPr>
        <p:spPr>
          <a:xfrm>
            <a:off x="3359426" y="124878"/>
            <a:ext cx="350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Auf dem Landweg…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AC99BFE-625D-3DFB-C06E-40C0A154137D}"/>
              </a:ext>
            </a:extLst>
          </p:cNvPr>
          <p:cNvSpPr txBox="1"/>
          <p:nvPr/>
        </p:nvSpPr>
        <p:spPr>
          <a:xfrm>
            <a:off x="1169052" y="4993122"/>
            <a:ext cx="823071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Landweg:</a:t>
            </a:r>
            <a:r>
              <a:rPr lang="de-DE" sz="2000" dirty="0"/>
              <a:t>	 • ca. 6‘500 km auf mehreren Routen</a:t>
            </a:r>
          </a:p>
          <a:p>
            <a:r>
              <a:rPr lang="de-DE" sz="2000" dirty="0"/>
              <a:t>		 • Karawanen bringen die Güter zum nächsten Handelsplatz</a:t>
            </a:r>
          </a:p>
          <a:p>
            <a:r>
              <a:rPr lang="de-DE" sz="2000" dirty="0"/>
              <a:t>		 • dort werden die Waren weiter verkauft</a:t>
            </a:r>
          </a:p>
          <a:p>
            <a:r>
              <a:rPr lang="de-DE" sz="2000" dirty="0"/>
              <a:t>		 • die Reise dauert ca. 2 Jahre</a:t>
            </a:r>
          </a:p>
          <a:p>
            <a:r>
              <a:rPr lang="de-DE" sz="2000" dirty="0"/>
              <a:t>		 • Gefahren: Räuber, Wegelagerer, Zölle/Abgaben</a:t>
            </a:r>
          </a:p>
        </p:txBody>
      </p:sp>
      <p:sp>
        <p:nvSpPr>
          <p:cNvPr id="3" name="Richtungspfeil 2">
            <a:extLst>
              <a:ext uri="{FF2B5EF4-FFF2-40B4-BE49-F238E27FC236}">
                <a16:creationId xmlns:a16="http://schemas.microsoft.com/office/drawing/2014/main" id="{B7D14F7B-CF13-5268-2DE6-DC897D2B169B}"/>
              </a:ext>
            </a:extLst>
          </p:cNvPr>
          <p:cNvSpPr/>
          <p:nvPr/>
        </p:nvSpPr>
        <p:spPr>
          <a:xfrm rot="10800000" flipV="1">
            <a:off x="7489372" y="917336"/>
            <a:ext cx="3396342" cy="1023257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Seide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Porzellan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Richtungspfeil 11">
            <a:extLst>
              <a:ext uri="{FF2B5EF4-FFF2-40B4-BE49-F238E27FC236}">
                <a16:creationId xmlns:a16="http://schemas.microsoft.com/office/drawing/2014/main" id="{1ACD045F-DC4E-AC33-E28F-E106877C415B}"/>
              </a:ext>
            </a:extLst>
          </p:cNvPr>
          <p:cNvSpPr/>
          <p:nvPr/>
        </p:nvSpPr>
        <p:spPr>
          <a:xfrm>
            <a:off x="880153" y="808375"/>
            <a:ext cx="3396342" cy="1023259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Gold, Silber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Metall, Wolle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3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4F5210EB-887C-33C5-7C98-B60530AAFAAD}"/>
              </a:ext>
            </a:extLst>
          </p:cNvPr>
          <p:cNvSpPr txBox="1"/>
          <p:nvPr/>
        </p:nvSpPr>
        <p:spPr>
          <a:xfrm>
            <a:off x="3359426" y="584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DA0642-8D98-2676-F74E-75F615AF6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2" y="119268"/>
            <a:ext cx="2044700" cy="457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EB2433E-ED7D-FFD2-D039-B55FC4F55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859"/>
          <a:stretch/>
        </p:blipFill>
        <p:spPr>
          <a:xfrm>
            <a:off x="146702" y="1185729"/>
            <a:ext cx="11165145" cy="346499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D5C0FD4-CF45-C6E3-AAD2-BCA2A8F09BFB}"/>
              </a:ext>
            </a:extLst>
          </p:cNvPr>
          <p:cNvSpPr txBox="1"/>
          <p:nvPr/>
        </p:nvSpPr>
        <p:spPr>
          <a:xfrm>
            <a:off x="3359426" y="124878"/>
            <a:ext cx="3263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Auf dem Seeweg…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7842445-61B5-5DB7-9622-1BD8882DBF00}"/>
              </a:ext>
            </a:extLst>
          </p:cNvPr>
          <p:cNvSpPr txBox="1"/>
          <p:nvPr/>
        </p:nvSpPr>
        <p:spPr>
          <a:xfrm>
            <a:off x="3213865" y="4825885"/>
            <a:ext cx="576427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Seeweg:</a:t>
            </a:r>
            <a:r>
              <a:rPr lang="de-DE" sz="2000" dirty="0"/>
              <a:t>	 • ca. 12‘500 km</a:t>
            </a:r>
          </a:p>
          <a:p>
            <a:r>
              <a:rPr lang="de-DE" sz="2000" dirty="0"/>
              <a:t>		 • direkter Transport möglich</a:t>
            </a:r>
          </a:p>
          <a:p>
            <a:r>
              <a:rPr lang="de-DE" sz="2000" dirty="0"/>
              <a:t>		 • dadurch höherer Gewinn möglich</a:t>
            </a:r>
          </a:p>
          <a:p>
            <a:r>
              <a:rPr lang="de-DE" sz="2000" dirty="0"/>
              <a:t>		 • die Reise dauerte viele Monate </a:t>
            </a:r>
          </a:p>
          <a:p>
            <a:r>
              <a:rPr lang="de-DE" sz="2000" dirty="0"/>
              <a:t>		 • Gefahren: Seeräuberei / Stürme</a:t>
            </a:r>
          </a:p>
        </p:txBody>
      </p:sp>
    </p:spTree>
    <p:extLst>
      <p:ext uri="{BB962C8B-B14F-4D97-AF65-F5344CB8AC3E}">
        <p14:creationId xmlns:p14="http://schemas.microsoft.com/office/powerpoint/2010/main" val="137722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4F5210EB-887C-33C5-7C98-B60530AAFAAD}"/>
              </a:ext>
            </a:extLst>
          </p:cNvPr>
          <p:cNvSpPr txBox="1"/>
          <p:nvPr/>
        </p:nvSpPr>
        <p:spPr>
          <a:xfrm>
            <a:off x="3359426" y="584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DA0642-8D98-2676-F74E-75F615AF6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2" y="119268"/>
            <a:ext cx="2044700" cy="457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EB2433E-ED7D-FFD2-D039-B55FC4F55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34" b="39818"/>
          <a:stretch/>
        </p:blipFill>
        <p:spPr>
          <a:xfrm>
            <a:off x="146702" y="871838"/>
            <a:ext cx="6703826" cy="51806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F6548C4-CC4C-A03B-884A-849B98A1AE17}"/>
              </a:ext>
            </a:extLst>
          </p:cNvPr>
          <p:cNvSpPr txBox="1"/>
          <p:nvPr/>
        </p:nvSpPr>
        <p:spPr>
          <a:xfrm>
            <a:off x="3110044" y="100449"/>
            <a:ext cx="4866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Herausforderungen in China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6C3319D-7248-46C9-7423-F9A868694B37}"/>
              </a:ext>
            </a:extLst>
          </p:cNvPr>
          <p:cNvSpPr/>
          <p:nvPr/>
        </p:nvSpPr>
        <p:spPr>
          <a:xfrm>
            <a:off x="7271658" y="1105133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dirty="0" err="1">
                <a:solidFill>
                  <a:prstClr val="black"/>
                </a:solidFill>
                <a:latin typeface="Helvetica" pitchFamily="2" charset="0"/>
              </a:rPr>
              <a:t>Grösste</a:t>
            </a:r>
            <a:r>
              <a:rPr lang="de-DE" dirty="0">
                <a:solidFill>
                  <a:prstClr val="black"/>
                </a:solidFill>
                <a:latin typeface="Helvetica" pitchFamily="2" charset="0"/>
              </a:rPr>
              <a:t> Bedeutung: zwischen 100 v. Chr. und 1300 n. Chr.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FE60567-C43D-D9E1-BF97-6DFF620E8F1E}"/>
              </a:ext>
            </a:extLst>
          </p:cNvPr>
          <p:cNvSpPr/>
          <p:nvPr/>
        </p:nvSpPr>
        <p:spPr>
          <a:xfrm>
            <a:off x="7271658" y="2542047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prstClr val="black"/>
                </a:solidFill>
                <a:latin typeface="Helvetica" pitchFamily="2" charset="0"/>
              </a:rPr>
              <a:t>Handelsweg zwischen Wüsten und Hochgebirgen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4C5259B-634B-3652-4487-4881FD4CEA64}"/>
              </a:ext>
            </a:extLst>
          </p:cNvPr>
          <p:cNvSpPr/>
          <p:nvPr/>
        </p:nvSpPr>
        <p:spPr>
          <a:xfrm>
            <a:off x="7271658" y="3978961"/>
            <a:ext cx="4528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prstClr val="black"/>
                </a:solidFill>
                <a:latin typeface="Helvetica" pitchFamily="2" charset="0"/>
              </a:rPr>
              <a:t>Nicht nur Güter werden transportiert, …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6823D15-5AD8-9844-502A-C864F5A09718}"/>
              </a:ext>
            </a:extLst>
          </p:cNvPr>
          <p:cNvSpPr/>
          <p:nvPr/>
        </p:nvSpPr>
        <p:spPr>
          <a:xfrm>
            <a:off x="7516842" y="4590602"/>
            <a:ext cx="4528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de-DE" dirty="0">
                <a:solidFill>
                  <a:prstClr val="black"/>
                </a:solidFill>
                <a:latin typeface="Helvetica" pitchFamily="2" charset="0"/>
              </a:rPr>
              <a:t>… sondern auch :</a:t>
            </a:r>
            <a:br>
              <a:rPr lang="de-DE" dirty="0">
                <a:solidFill>
                  <a:prstClr val="black"/>
                </a:solidFill>
                <a:latin typeface="Helvetica" pitchFamily="2" charset="0"/>
              </a:rPr>
            </a:br>
            <a:r>
              <a:rPr lang="de-DE" dirty="0">
                <a:solidFill>
                  <a:prstClr val="black"/>
                </a:solidFill>
                <a:latin typeface="Helvetica" pitchFamily="2" charset="0"/>
              </a:rPr>
              <a:t>     Religionen</a:t>
            </a:r>
            <a:br>
              <a:rPr lang="de-DE" dirty="0">
                <a:solidFill>
                  <a:prstClr val="black"/>
                </a:solidFill>
                <a:latin typeface="Helvetica" pitchFamily="2" charset="0"/>
              </a:rPr>
            </a:br>
            <a:r>
              <a:rPr lang="de-DE" dirty="0">
                <a:solidFill>
                  <a:prstClr val="black"/>
                </a:solidFill>
                <a:latin typeface="Helvetica" pitchFamily="2" charset="0"/>
              </a:rPr>
              <a:t>     Weltanschauungen</a:t>
            </a:r>
            <a:br>
              <a:rPr lang="de-DE" dirty="0">
                <a:solidFill>
                  <a:prstClr val="black"/>
                </a:solidFill>
                <a:latin typeface="Helvetica" pitchFamily="2" charset="0"/>
              </a:rPr>
            </a:br>
            <a:r>
              <a:rPr lang="de-DE" dirty="0">
                <a:solidFill>
                  <a:prstClr val="black"/>
                </a:solidFill>
                <a:latin typeface="Helvetica" pitchFamily="2" charset="0"/>
              </a:rPr>
              <a:t>     Seuchen</a:t>
            </a:r>
          </a:p>
        </p:txBody>
      </p:sp>
    </p:spTree>
    <p:extLst>
      <p:ext uri="{BB962C8B-B14F-4D97-AF65-F5344CB8AC3E}">
        <p14:creationId xmlns:p14="http://schemas.microsoft.com/office/powerpoint/2010/main" val="399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4F5210EB-887C-33C5-7C98-B60530AAFAAD}"/>
              </a:ext>
            </a:extLst>
          </p:cNvPr>
          <p:cNvSpPr txBox="1"/>
          <p:nvPr/>
        </p:nvSpPr>
        <p:spPr>
          <a:xfrm>
            <a:off x="3359426" y="584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DA0642-8D98-2676-F74E-75F615AF6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2" y="119268"/>
            <a:ext cx="2044700" cy="4572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EB2433E-ED7D-FFD2-D039-B55FC4F55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42" t="12470" r="20694" b="39549"/>
          <a:stretch/>
        </p:blipFill>
        <p:spPr>
          <a:xfrm>
            <a:off x="624714" y="1105229"/>
            <a:ext cx="3133376" cy="43434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F4AD22A-5017-1364-A02C-92BC9E22D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34" t="8683" r="14213" b="25173"/>
          <a:stretch/>
        </p:blipFill>
        <p:spPr>
          <a:xfrm>
            <a:off x="4319851" y="1110340"/>
            <a:ext cx="6945317" cy="434340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D2ED11-6130-5686-EDFF-EFBD00710FC6}"/>
              </a:ext>
            </a:extLst>
          </p:cNvPr>
          <p:cNvSpPr txBox="1"/>
          <p:nvPr/>
        </p:nvSpPr>
        <p:spPr>
          <a:xfrm>
            <a:off x="4319851" y="5747655"/>
            <a:ext cx="4770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Der </a:t>
            </a:r>
            <a:r>
              <a:rPr lang="de-DE" dirty="0" err="1"/>
              <a:t>Tarim</a:t>
            </a:r>
            <a:r>
              <a:rPr lang="de-DE" dirty="0"/>
              <a:t> </a:t>
            </a:r>
            <a:r>
              <a:rPr lang="de-DE" dirty="0" err="1"/>
              <a:t>durchfliesst</a:t>
            </a:r>
            <a:r>
              <a:rPr lang="de-DE" dirty="0"/>
              <a:t> die Wüste und verdunstet.</a:t>
            </a:r>
          </a:p>
          <a:p>
            <a:r>
              <a:rPr lang="de-DE" dirty="0"/>
              <a:t>Bei Hochwasser erreicht er den </a:t>
            </a:r>
            <a:r>
              <a:rPr lang="de-DE" dirty="0" err="1"/>
              <a:t>Lop</a:t>
            </a:r>
            <a:r>
              <a:rPr lang="de-DE" dirty="0"/>
              <a:t> Nur-See.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201AA0B-A87C-5BD0-B9BF-EAFA735E701C}"/>
              </a:ext>
            </a:extLst>
          </p:cNvPr>
          <p:cNvSpPr txBox="1"/>
          <p:nvPr/>
        </p:nvSpPr>
        <p:spPr>
          <a:xfrm>
            <a:off x="624714" y="5747656"/>
            <a:ext cx="325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</a:t>
            </a:r>
            <a:r>
              <a:rPr lang="de-DE" dirty="0" err="1"/>
              <a:t>Takla</a:t>
            </a:r>
            <a:r>
              <a:rPr lang="de-DE" dirty="0"/>
              <a:t> </a:t>
            </a:r>
            <a:r>
              <a:rPr lang="de-DE" dirty="0" err="1"/>
              <a:t>Makan</a:t>
            </a:r>
            <a:r>
              <a:rPr lang="de-DE" dirty="0"/>
              <a:t>-Wüste ist von Hochgebirgen umgeben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956690D-94A9-ABAD-1505-1FE480ECD16A}"/>
              </a:ext>
            </a:extLst>
          </p:cNvPr>
          <p:cNvSpPr txBox="1"/>
          <p:nvPr/>
        </p:nvSpPr>
        <p:spPr>
          <a:xfrm>
            <a:off x="3110044" y="100449"/>
            <a:ext cx="4866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Herausforderungen in China</a:t>
            </a:r>
          </a:p>
        </p:txBody>
      </p:sp>
    </p:spTree>
    <p:extLst>
      <p:ext uri="{BB962C8B-B14F-4D97-AF65-F5344CB8AC3E}">
        <p14:creationId xmlns:p14="http://schemas.microsoft.com/office/powerpoint/2010/main" val="339839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4F5210EB-887C-33C5-7C98-B60530AAFAAD}"/>
              </a:ext>
            </a:extLst>
          </p:cNvPr>
          <p:cNvSpPr txBox="1"/>
          <p:nvPr/>
        </p:nvSpPr>
        <p:spPr>
          <a:xfrm>
            <a:off x="3359426" y="584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DA0642-8D98-2676-F74E-75F615AF6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2" y="119268"/>
            <a:ext cx="2044700" cy="4572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F4AD22A-5017-1364-A02C-92BC9E22D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34" t="8683" r="14213" b="25173"/>
          <a:stretch/>
        </p:blipFill>
        <p:spPr>
          <a:xfrm>
            <a:off x="146702" y="1489659"/>
            <a:ext cx="5949298" cy="372052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D2ED11-6130-5686-EDFF-EFBD00710FC6}"/>
              </a:ext>
            </a:extLst>
          </p:cNvPr>
          <p:cNvSpPr txBox="1"/>
          <p:nvPr/>
        </p:nvSpPr>
        <p:spPr>
          <a:xfrm>
            <a:off x="319351" y="5698669"/>
            <a:ext cx="383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Die grüne Farbe täuscht: –&gt; Höhenlage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18A353-2048-CC86-61F4-E374E6C94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802" y="1061354"/>
            <a:ext cx="5578496" cy="4183872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BE15279-EA4A-463B-752C-108B3F1FB7E8}"/>
              </a:ext>
            </a:extLst>
          </p:cNvPr>
          <p:cNvCxnSpPr/>
          <p:nvPr/>
        </p:nvCxnSpPr>
        <p:spPr>
          <a:xfrm>
            <a:off x="6096000" y="1128520"/>
            <a:ext cx="1072243" cy="14859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5261F16-7301-2B26-2E07-BA495D6281D6}"/>
              </a:ext>
            </a:extLst>
          </p:cNvPr>
          <p:cNvCxnSpPr>
            <a:cxnSpLocks/>
          </p:cNvCxnSpPr>
          <p:nvPr/>
        </p:nvCxnSpPr>
        <p:spPr>
          <a:xfrm flipV="1">
            <a:off x="7072723" y="3897215"/>
            <a:ext cx="881957" cy="137361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C3EDFE34-E76E-B64D-E855-7BFF97F931B7}"/>
              </a:ext>
            </a:extLst>
          </p:cNvPr>
          <p:cNvCxnSpPr/>
          <p:nvPr/>
        </p:nvCxnSpPr>
        <p:spPr>
          <a:xfrm>
            <a:off x="7307723" y="642487"/>
            <a:ext cx="1072243" cy="14859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AFE065F7-183C-8DEB-DFAF-859A67947AD2}"/>
              </a:ext>
            </a:extLst>
          </p:cNvPr>
          <p:cNvCxnSpPr>
            <a:cxnSpLocks/>
          </p:cNvCxnSpPr>
          <p:nvPr/>
        </p:nvCxnSpPr>
        <p:spPr>
          <a:xfrm flipV="1">
            <a:off x="10250183" y="3294588"/>
            <a:ext cx="187987" cy="14833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7B674841-4D88-1711-0E4E-FE41F80AE257}"/>
              </a:ext>
            </a:extLst>
          </p:cNvPr>
          <p:cNvCxnSpPr>
            <a:cxnSpLocks/>
          </p:cNvCxnSpPr>
          <p:nvPr/>
        </p:nvCxnSpPr>
        <p:spPr>
          <a:xfrm flipV="1">
            <a:off x="9089592" y="1995372"/>
            <a:ext cx="272345" cy="77145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E199D04E-D3F4-592D-2304-268E665FD230}"/>
              </a:ext>
            </a:extLst>
          </p:cNvPr>
          <p:cNvSpPr txBox="1"/>
          <p:nvPr/>
        </p:nvSpPr>
        <p:spPr>
          <a:xfrm>
            <a:off x="9361937" y="2070563"/>
            <a:ext cx="1321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21E9F25-AE39-FFF3-E4E1-0915E8BFEDC8}"/>
              </a:ext>
            </a:extLst>
          </p:cNvPr>
          <p:cNvSpPr txBox="1"/>
          <p:nvPr/>
        </p:nvSpPr>
        <p:spPr>
          <a:xfrm>
            <a:off x="6870423" y="5698669"/>
            <a:ext cx="333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Bewässerungsgebiete für die LWS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46F848A-EC36-F778-6F14-22B4E34E9E6D}"/>
              </a:ext>
            </a:extLst>
          </p:cNvPr>
          <p:cNvSpPr txBox="1"/>
          <p:nvPr/>
        </p:nvSpPr>
        <p:spPr>
          <a:xfrm>
            <a:off x="3110044" y="100449"/>
            <a:ext cx="4866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Herausforderungen in China</a:t>
            </a:r>
          </a:p>
        </p:txBody>
      </p:sp>
    </p:spTree>
    <p:extLst>
      <p:ext uri="{BB962C8B-B14F-4D97-AF65-F5344CB8AC3E}">
        <p14:creationId xmlns:p14="http://schemas.microsoft.com/office/powerpoint/2010/main" val="158858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4F5210EB-887C-33C5-7C98-B60530AAFAAD}"/>
              </a:ext>
            </a:extLst>
          </p:cNvPr>
          <p:cNvSpPr txBox="1"/>
          <p:nvPr/>
        </p:nvSpPr>
        <p:spPr>
          <a:xfrm>
            <a:off x="3359426" y="584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DA0642-8D98-2676-F74E-75F615AF6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2" y="119268"/>
            <a:ext cx="2044700" cy="4572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D2ED11-6130-5686-EDFF-EFBD00710FC6}"/>
              </a:ext>
            </a:extLst>
          </p:cNvPr>
          <p:cNvSpPr txBox="1"/>
          <p:nvPr/>
        </p:nvSpPr>
        <p:spPr>
          <a:xfrm>
            <a:off x="3345698" y="5687341"/>
            <a:ext cx="2846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Kunlun</a:t>
            </a:r>
            <a:r>
              <a:rPr lang="de-DE" sz="2000" dirty="0"/>
              <a:t> Gebirge:</a:t>
            </a:r>
          </a:p>
          <a:p>
            <a:r>
              <a:rPr lang="de-DE" sz="2000" dirty="0"/>
              <a:t>Bis 7167m</a:t>
            </a:r>
          </a:p>
          <a:p>
            <a:r>
              <a:rPr lang="de-DE" sz="2000" dirty="0" err="1"/>
              <a:t>Passstrasse</a:t>
            </a:r>
            <a:r>
              <a:rPr lang="de-DE" sz="2000" dirty="0"/>
              <a:t> Tibet-Xinjiang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D37F997-2C8C-2751-4476-1FDFD3F14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34" t="8683" r="14213" b="25173"/>
          <a:stretch/>
        </p:blipFill>
        <p:spPr>
          <a:xfrm>
            <a:off x="146702" y="1936956"/>
            <a:ext cx="5365578" cy="335548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386DA0-0ABC-DD49-A328-BF31EF5A35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681" b="11278"/>
          <a:stretch/>
        </p:blipFill>
        <p:spPr>
          <a:xfrm>
            <a:off x="6207286" y="3637489"/>
            <a:ext cx="5958470" cy="313005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15F1323-E4AA-B9AD-B5DD-DCA4430D307C}"/>
              </a:ext>
            </a:extLst>
          </p:cNvPr>
          <p:cNvSpPr txBox="1"/>
          <p:nvPr/>
        </p:nvSpPr>
        <p:spPr>
          <a:xfrm>
            <a:off x="3401591" y="954382"/>
            <a:ext cx="2742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/>
              <a:t>Tienshan</a:t>
            </a:r>
            <a:r>
              <a:rPr lang="de-DE" sz="2000" dirty="0"/>
              <a:t> Gebirge</a:t>
            </a:r>
          </a:p>
          <a:p>
            <a:r>
              <a:rPr lang="de-DE" sz="2000" dirty="0" err="1"/>
              <a:t>Jengish</a:t>
            </a:r>
            <a:r>
              <a:rPr lang="de-DE" sz="2000" dirty="0"/>
              <a:t> </a:t>
            </a:r>
            <a:r>
              <a:rPr lang="de-DE" sz="2000" dirty="0" err="1"/>
              <a:t>Chokusu</a:t>
            </a:r>
            <a:r>
              <a:rPr lang="de-DE" sz="2000" dirty="0"/>
              <a:t>: 7439m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CB6BFA6-E881-BC33-FCCD-DA58103B42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978" b="14524"/>
          <a:stretch/>
        </p:blipFill>
        <p:spPr>
          <a:xfrm>
            <a:off x="6207286" y="393106"/>
            <a:ext cx="5984714" cy="296797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1F26A9C-2D40-EB59-D59C-ABA286F8ADFF}"/>
              </a:ext>
            </a:extLst>
          </p:cNvPr>
          <p:cNvSpPr txBox="1"/>
          <p:nvPr/>
        </p:nvSpPr>
        <p:spPr>
          <a:xfrm>
            <a:off x="96502" y="434385"/>
            <a:ext cx="4866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Herausforderungen in China</a:t>
            </a:r>
          </a:p>
        </p:txBody>
      </p:sp>
    </p:spTree>
    <p:extLst>
      <p:ext uri="{BB962C8B-B14F-4D97-AF65-F5344CB8AC3E}">
        <p14:creationId xmlns:p14="http://schemas.microsoft.com/office/powerpoint/2010/main" val="641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4F5210EB-887C-33C5-7C98-B60530AAFAAD}"/>
              </a:ext>
            </a:extLst>
          </p:cNvPr>
          <p:cNvSpPr txBox="1"/>
          <p:nvPr/>
        </p:nvSpPr>
        <p:spPr>
          <a:xfrm>
            <a:off x="3359426" y="58442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0DA0642-8D98-2676-F74E-75F615AF6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2" y="119268"/>
            <a:ext cx="2044700" cy="4572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D2ED11-6130-5686-EDFF-EFBD00710FC6}"/>
              </a:ext>
            </a:extLst>
          </p:cNvPr>
          <p:cNvSpPr txBox="1"/>
          <p:nvPr/>
        </p:nvSpPr>
        <p:spPr>
          <a:xfrm>
            <a:off x="333342" y="5553390"/>
            <a:ext cx="7203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Höhlentempel von </a:t>
            </a:r>
            <a:r>
              <a:rPr lang="de-DE" sz="2000" dirty="0" err="1"/>
              <a:t>Bezeklik</a:t>
            </a:r>
            <a:r>
              <a:rPr lang="de-DE" sz="2000" dirty="0"/>
              <a:t>: Buddhistische Kultstätte</a:t>
            </a:r>
          </a:p>
          <a:p>
            <a:r>
              <a:rPr lang="de-DE" sz="2000" dirty="0"/>
              <a:t>Wandmalereien blieben erhalten dank des extrem trockenen Klimas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1F26A9C-2D40-EB59-D59C-ABA286F8ADFF}"/>
              </a:ext>
            </a:extLst>
          </p:cNvPr>
          <p:cNvSpPr txBox="1"/>
          <p:nvPr/>
        </p:nvSpPr>
        <p:spPr>
          <a:xfrm>
            <a:off x="2366239" y="55480"/>
            <a:ext cx="9150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Herausforderungen in China: Kulturelles Vermächtnis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1530BB2-C987-F717-AF42-9FF96E97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55" y="994894"/>
            <a:ext cx="6557651" cy="44159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F9B70FD-1AD5-7E9A-5697-495846D96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017" y="994894"/>
            <a:ext cx="6614873" cy="439596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BE4CCA5-04A3-3233-E73A-D8F6842F3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830" y="992762"/>
            <a:ext cx="4592050" cy="564698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E269CE5-00BD-325B-D9F3-08FFC1BE1B2E}"/>
              </a:ext>
            </a:extLst>
          </p:cNvPr>
          <p:cNvSpPr txBox="1"/>
          <p:nvPr/>
        </p:nvSpPr>
        <p:spPr>
          <a:xfrm>
            <a:off x="333342" y="6338980"/>
            <a:ext cx="362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Q: Ethnomuseum Berlin &amp; Wikipedia</a:t>
            </a:r>
          </a:p>
        </p:txBody>
      </p:sp>
    </p:spTree>
    <p:extLst>
      <p:ext uri="{BB962C8B-B14F-4D97-AF65-F5344CB8AC3E}">
        <p14:creationId xmlns:p14="http://schemas.microsoft.com/office/powerpoint/2010/main" val="310962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 Von der alten zur neuen Seidenstrasse (original)" id="{C4202D7A-A86D-CE4F-8A9D-A17E0ACC54B0}" vid="{71099A7B-EA89-2D40-B6E9-3B4C70E3542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Microsoft Macintosh PowerPoint</Application>
  <PresentationFormat>Breitbild</PresentationFormat>
  <Paragraphs>73</Paragraphs>
  <Slides>12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Kaufmann, Urs</dc:creator>
  <cp:lastModifiedBy>Kaufmann, Urs</cp:lastModifiedBy>
  <cp:revision>47</cp:revision>
  <dcterms:created xsi:type="dcterms:W3CDTF">2022-06-14T11:49:04Z</dcterms:created>
  <dcterms:modified xsi:type="dcterms:W3CDTF">2022-07-06T13:21:46Z</dcterms:modified>
</cp:coreProperties>
</file>