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5" userDrawn="1">
          <p15:clr>
            <a:srgbClr val="A4A3A4"/>
          </p15:clr>
        </p15:guide>
        <p15:guide id="2" pos="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500"/>
    <a:srgbClr val="FFF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B6EBC-8A28-5F46-823B-EB541B8F0749}" v="24" dt="2024-04-25T11:14:30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3"/>
  </p:normalViewPr>
  <p:slideViewPr>
    <p:cSldViewPr snapToGrid="0">
      <p:cViewPr>
        <p:scale>
          <a:sx n="206" d="100"/>
          <a:sy n="206" d="100"/>
        </p:scale>
        <p:origin x="144" y="-2280"/>
      </p:cViewPr>
      <p:guideLst>
        <p:guide orient="horz" pos="725"/>
        <p:guide pos="1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6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59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9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06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27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3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2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7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21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75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96B750-EE89-464F-AD3B-6CADB8E28518}" type="datetimeFigureOut">
              <a:rPr lang="de-DE" smtClean="0"/>
              <a:t>15.07.24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C6E80B-920D-9C41-9551-004DC7572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CD8AC8E-D916-D7AA-FFBF-21F8D9AB3827}"/>
              </a:ext>
            </a:extLst>
          </p:cNvPr>
          <p:cNvCxnSpPr>
            <a:cxnSpLocks/>
          </p:cNvCxnSpPr>
          <p:nvPr/>
        </p:nvCxnSpPr>
        <p:spPr>
          <a:xfrm flipV="1">
            <a:off x="3581400" y="7135323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5FDC34A-BF13-E709-5458-8CBADAE0FA42}"/>
              </a:ext>
            </a:extLst>
          </p:cNvPr>
          <p:cNvCxnSpPr>
            <a:cxnSpLocks/>
          </p:cNvCxnSpPr>
          <p:nvPr/>
        </p:nvCxnSpPr>
        <p:spPr>
          <a:xfrm flipV="1">
            <a:off x="3581400" y="-876461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DC8161E-38FA-BDF8-8A6E-D50AD95221B4}"/>
              </a:ext>
            </a:extLst>
          </p:cNvPr>
          <p:cNvCxnSpPr>
            <a:cxnSpLocks/>
          </p:cNvCxnSpPr>
          <p:nvPr/>
        </p:nvCxnSpPr>
        <p:spPr>
          <a:xfrm flipV="1">
            <a:off x="7110413" y="7135323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1C84799-834E-161E-4AEA-71F1DEDF6C08}"/>
              </a:ext>
            </a:extLst>
          </p:cNvPr>
          <p:cNvCxnSpPr>
            <a:cxnSpLocks/>
          </p:cNvCxnSpPr>
          <p:nvPr/>
        </p:nvCxnSpPr>
        <p:spPr>
          <a:xfrm flipV="1">
            <a:off x="7110413" y="-876461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43A5FD7-EEB2-3F00-AFB0-B3F79BB91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964"/>
          <a:stretch/>
        </p:blipFill>
        <p:spPr>
          <a:xfrm>
            <a:off x="127813" y="1337211"/>
            <a:ext cx="538363" cy="10807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392C216-F174-1B43-FE93-3415C4064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949" b="41015"/>
          <a:stretch/>
        </p:blipFill>
        <p:spPr>
          <a:xfrm>
            <a:off x="125518" y="3116655"/>
            <a:ext cx="538363" cy="108072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87A6AC8-619B-22C0-20DD-0DDC3DB47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96" t="76037" r="1996" b="927"/>
          <a:stretch/>
        </p:blipFill>
        <p:spPr>
          <a:xfrm>
            <a:off x="125518" y="4823260"/>
            <a:ext cx="538363" cy="108072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712F21B-7E41-DD73-56D2-3E01045F77F4}"/>
              </a:ext>
            </a:extLst>
          </p:cNvPr>
          <p:cNvSpPr txBox="1"/>
          <p:nvPr/>
        </p:nvSpPr>
        <p:spPr>
          <a:xfrm>
            <a:off x="127813" y="341997"/>
            <a:ext cx="13798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Kategorien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644AE76-E34E-0D49-A72E-7DFA48468E47}"/>
              </a:ext>
            </a:extLst>
          </p:cNvPr>
          <p:cNvCxnSpPr>
            <a:cxnSpLocks/>
          </p:cNvCxnSpPr>
          <p:nvPr/>
        </p:nvCxnSpPr>
        <p:spPr>
          <a:xfrm flipH="1">
            <a:off x="202518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981CF05-9CB4-DF19-62AE-527F4B5774F1}"/>
              </a:ext>
            </a:extLst>
          </p:cNvPr>
          <p:cNvSpPr txBox="1"/>
          <p:nvPr/>
        </p:nvSpPr>
        <p:spPr>
          <a:xfrm>
            <a:off x="886861" y="1389330"/>
            <a:ext cx="25069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Sachdaten</a:t>
            </a:r>
          </a:p>
          <a:p>
            <a:endParaRPr lang="de-DE" sz="900">
              <a:solidFill>
                <a:srgbClr val="E40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Sachdaten sind Daten ohne Personenbezug. Im Schulkontext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diese ein Vortrag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über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einen Musiker oder allgemein gehaltene Arbeitsmaterialen sein.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C09A66B-CCCB-4B8A-F159-3D18B246C8CB}"/>
              </a:ext>
            </a:extLst>
          </p:cNvPr>
          <p:cNvSpPr txBox="1"/>
          <p:nvPr/>
        </p:nvSpPr>
        <p:spPr>
          <a:xfrm>
            <a:off x="939362" y="3194040"/>
            <a:ext cx="24544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Personendaten</a:t>
            </a:r>
          </a:p>
          <a:p>
            <a:endParaRPr lang="de-DE" sz="900">
              <a:solidFill>
                <a:srgbClr val="E40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Zu den Personendaten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gehören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alle Arten von Daten, welche einer Person zugeordnet werden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. Foto einer Person, Name, Vorname, private Adresse und Telefonnummer sind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gängige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Personendaten.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2DCD7B4-EB1E-06A7-9512-D71B8D1F8598}"/>
              </a:ext>
            </a:extLst>
          </p:cNvPr>
          <p:cNvSpPr txBox="1"/>
          <p:nvPr/>
        </p:nvSpPr>
        <p:spPr>
          <a:xfrm>
            <a:off x="939362" y="4846906"/>
            <a:ext cx="2454858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Besonders schützenswerte Personendaten</a:t>
            </a:r>
          </a:p>
          <a:p>
            <a:endParaRPr lang="de-DE" sz="900">
              <a:solidFill>
                <a:srgbClr val="E40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sind ein Teilbereich der Personendaten mit Angaben z.B.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über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religiöse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, weltanschauliche oder politische Ansicht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persönlichen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Geheimbereich...(z.B. Zeugnisse)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 der sozialen Hilfe polizeiliche Ermittlungen </a:t>
            </a:r>
          </a:p>
          <a:p>
            <a:r>
              <a:rPr lang="de-DE" sz="900">
                <a:latin typeface="Arial" panose="020B0604020202020204" pitchFamily="34" charset="0"/>
                <a:cs typeface="Arial" panose="020B0604020202020204" pitchFamily="34" charset="0"/>
              </a:rPr>
              <a:t>(Basiert auf KSDG des Kantons Bern)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AB4319C-70CA-D31F-FFD7-2603E8672A2B}"/>
              </a:ext>
            </a:extLst>
          </p:cNvPr>
          <p:cNvSpPr txBox="1"/>
          <p:nvPr/>
        </p:nvSpPr>
        <p:spPr>
          <a:xfrm>
            <a:off x="1694527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F15FF27-7183-FB88-9074-2A2EB0CF07EC}"/>
              </a:ext>
            </a:extLst>
          </p:cNvPr>
          <p:cNvCxnSpPr>
            <a:cxnSpLocks/>
          </p:cNvCxnSpPr>
          <p:nvPr/>
        </p:nvCxnSpPr>
        <p:spPr>
          <a:xfrm flipH="1">
            <a:off x="3750249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CEBCFA33-2F38-F23E-8F74-D7B52CF25AA8}"/>
              </a:ext>
            </a:extLst>
          </p:cNvPr>
          <p:cNvSpPr txBox="1"/>
          <p:nvPr/>
        </p:nvSpPr>
        <p:spPr>
          <a:xfrm>
            <a:off x="3656825" y="332071"/>
            <a:ext cx="2981463" cy="369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Informationen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4373A5C-DE43-D62F-1818-D1C4F3EF1673}"/>
              </a:ext>
            </a:extLst>
          </p:cNvPr>
          <p:cNvSpPr txBox="1"/>
          <p:nvPr/>
        </p:nvSpPr>
        <p:spPr>
          <a:xfrm>
            <a:off x="3656825" y="823375"/>
            <a:ext cx="250697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Dieser Flyer ist eine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Ergänzung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zu den Angeboten der Schulinformatik PHBern.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2828BD4-248A-DDA9-BAE7-1826BA1A23AC}"/>
              </a:ext>
            </a:extLst>
          </p:cNvPr>
          <p:cNvSpPr txBox="1"/>
          <p:nvPr/>
        </p:nvSpPr>
        <p:spPr>
          <a:xfrm>
            <a:off x="3656825" y="1314685"/>
            <a:ext cx="2981463" cy="369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Impressum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AB8F8B7-4C87-56C0-2FC7-87CE0846A0AD}"/>
              </a:ext>
            </a:extLst>
          </p:cNvPr>
          <p:cNvSpPr txBox="1"/>
          <p:nvPr/>
        </p:nvSpPr>
        <p:spPr>
          <a:xfrm>
            <a:off x="3656825" y="1798814"/>
            <a:ext cx="250697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Schule Muster</a:t>
            </a:r>
          </a:p>
          <a:p>
            <a:r>
              <a:rPr lang="de-CH" sz="90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Musterstrasse 21</a:t>
            </a:r>
          </a:p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6543 Musterhausen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0FE92FB-D04A-BCC5-0026-D49A8866D3C8}"/>
              </a:ext>
            </a:extLst>
          </p:cNvPr>
          <p:cNvSpPr txBox="1"/>
          <p:nvPr/>
        </p:nvSpPr>
        <p:spPr>
          <a:xfrm>
            <a:off x="5223537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D39CE85-8278-5223-37B2-C1B5ED2E46D2}"/>
              </a:ext>
            </a:extLst>
          </p:cNvPr>
          <p:cNvCxnSpPr>
            <a:cxnSpLocks/>
          </p:cNvCxnSpPr>
          <p:nvPr/>
        </p:nvCxnSpPr>
        <p:spPr>
          <a:xfrm flipH="1">
            <a:off x="7298992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98C77842-6019-D069-7C07-329231DE30D9}"/>
              </a:ext>
            </a:extLst>
          </p:cNvPr>
          <p:cNvSpPr txBox="1"/>
          <p:nvPr/>
        </p:nvSpPr>
        <p:spPr>
          <a:xfrm>
            <a:off x="7210826" y="336489"/>
            <a:ext cx="274237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Datenmanagement</a:t>
            </a:r>
          </a:p>
          <a:p>
            <a:r>
              <a:rPr lang="de-DE" sz="1200">
                <a:latin typeface="Arial" panose="020B0604020202020204" pitchFamily="34" charset="0"/>
                <a:cs typeface="Arial" panose="020B0604020202020204" pitchFamily="34" charset="0"/>
              </a:rPr>
              <a:t>Schule Muster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A63AF7D-1407-3125-6CF6-BE74D922771B}"/>
              </a:ext>
            </a:extLst>
          </p:cNvPr>
          <p:cNvSpPr txBox="1"/>
          <p:nvPr/>
        </p:nvSpPr>
        <p:spPr>
          <a:xfrm>
            <a:off x="7210826" y="941386"/>
            <a:ext cx="319131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solidFill>
                  <a:srgbClr val="E405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Flyer zum Datenmanagement mit Ampelsystem und konkreten Handlungsanweisungen zur digitalen Infrastruktur ihrer Schule.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2E408F7-D140-B4D3-FB07-E00E1CBB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83" y="1606315"/>
            <a:ext cx="3177970" cy="2173505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1F9F2E57-F466-6715-908D-C573AE503DCD}"/>
              </a:ext>
            </a:extLst>
          </p:cNvPr>
          <p:cNvSpPr txBox="1"/>
          <p:nvPr/>
        </p:nvSpPr>
        <p:spPr>
          <a:xfrm>
            <a:off x="7210826" y="4140453"/>
            <a:ext cx="317797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Dieser Flyer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unterstützt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Lehrpersonen und die Schulverwaltung der Schule bei der konkreten Umsetzung des Datenmanagements. Nebst der Beschreibung verschiedener Datenarten werden konkrete Dienste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aufgeführt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in welchen bestimmte Daten bearbeitet und abgelegt werden sollen.</a:t>
            </a:r>
          </a:p>
          <a:p>
            <a:endParaRPr lang="de-CH" sz="90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Die Vorlage dieses Flyers ist ein Dienst der Schulinformatik des Kantons Bern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3A7CFC8-60EB-EA48-8CD8-9B4978F48909}"/>
              </a:ext>
            </a:extLst>
          </p:cNvPr>
          <p:cNvSpPr txBox="1"/>
          <p:nvPr/>
        </p:nvSpPr>
        <p:spPr>
          <a:xfrm>
            <a:off x="8752549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Wolke 39">
            <a:extLst>
              <a:ext uri="{FF2B5EF4-FFF2-40B4-BE49-F238E27FC236}">
                <a16:creationId xmlns:a16="http://schemas.microsoft.com/office/drawing/2014/main" id="{4439ABF2-489B-2F40-148F-CD7A69CA55F5}"/>
              </a:ext>
            </a:extLst>
          </p:cNvPr>
          <p:cNvSpPr/>
          <p:nvPr/>
        </p:nvSpPr>
        <p:spPr>
          <a:xfrm>
            <a:off x="4588756" y="1648784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  <p:sp>
        <p:nvSpPr>
          <p:cNvPr id="41" name="Wolke 40">
            <a:extLst>
              <a:ext uri="{FF2B5EF4-FFF2-40B4-BE49-F238E27FC236}">
                <a16:creationId xmlns:a16="http://schemas.microsoft.com/office/drawing/2014/main" id="{5048D7F4-B6AF-05C9-D63E-43C0DDCAE377}"/>
              </a:ext>
            </a:extLst>
          </p:cNvPr>
          <p:cNvSpPr/>
          <p:nvPr/>
        </p:nvSpPr>
        <p:spPr>
          <a:xfrm>
            <a:off x="6476242" y="3434756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  <p:sp>
        <p:nvSpPr>
          <p:cNvPr id="42" name="Wolke 41">
            <a:extLst>
              <a:ext uri="{FF2B5EF4-FFF2-40B4-BE49-F238E27FC236}">
                <a16:creationId xmlns:a16="http://schemas.microsoft.com/office/drawing/2014/main" id="{85AA6D91-CD1D-CB70-6D26-56F858D92A11}"/>
              </a:ext>
            </a:extLst>
          </p:cNvPr>
          <p:cNvSpPr/>
          <p:nvPr/>
        </p:nvSpPr>
        <p:spPr>
          <a:xfrm>
            <a:off x="6437141" y="445577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</p:spTree>
    <p:extLst>
      <p:ext uri="{BB962C8B-B14F-4D97-AF65-F5344CB8AC3E}">
        <p14:creationId xmlns:p14="http://schemas.microsoft.com/office/powerpoint/2010/main" val="18984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5CD8AC8E-D916-D7AA-FFBF-21F8D9AB3827}"/>
              </a:ext>
            </a:extLst>
          </p:cNvPr>
          <p:cNvCxnSpPr>
            <a:cxnSpLocks/>
          </p:cNvCxnSpPr>
          <p:nvPr/>
        </p:nvCxnSpPr>
        <p:spPr>
          <a:xfrm flipV="1">
            <a:off x="3581400" y="7135323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B5FDC34A-BF13-E709-5458-8CBADAE0FA42}"/>
              </a:ext>
            </a:extLst>
          </p:cNvPr>
          <p:cNvCxnSpPr>
            <a:cxnSpLocks/>
          </p:cNvCxnSpPr>
          <p:nvPr/>
        </p:nvCxnSpPr>
        <p:spPr>
          <a:xfrm flipV="1">
            <a:off x="3581400" y="-876461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DC8161E-38FA-BDF8-8A6E-D50AD95221B4}"/>
              </a:ext>
            </a:extLst>
          </p:cNvPr>
          <p:cNvCxnSpPr>
            <a:cxnSpLocks/>
          </p:cNvCxnSpPr>
          <p:nvPr/>
        </p:nvCxnSpPr>
        <p:spPr>
          <a:xfrm flipV="1">
            <a:off x="7110413" y="7135323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1C84799-834E-161E-4AEA-71F1DEDF6C08}"/>
              </a:ext>
            </a:extLst>
          </p:cNvPr>
          <p:cNvCxnSpPr>
            <a:cxnSpLocks/>
          </p:cNvCxnSpPr>
          <p:nvPr/>
        </p:nvCxnSpPr>
        <p:spPr>
          <a:xfrm flipV="1">
            <a:off x="7110413" y="-876461"/>
            <a:ext cx="0" cy="141854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3712F21B-7E41-DD73-56D2-3E01045F77F4}"/>
              </a:ext>
            </a:extLst>
          </p:cNvPr>
          <p:cNvSpPr txBox="1"/>
          <p:nvPr/>
        </p:nvSpPr>
        <p:spPr>
          <a:xfrm>
            <a:off x="127813" y="341996"/>
            <a:ext cx="24819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err="1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heisst</a:t>
            </a:r>
            <a:r>
              <a:rPr lang="de-DE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Datenmanagement?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644AE76-E34E-0D49-A72E-7DFA48468E47}"/>
              </a:ext>
            </a:extLst>
          </p:cNvPr>
          <p:cNvCxnSpPr>
            <a:cxnSpLocks/>
          </p:cNvCxnSpPr>
          <p:nvPr/>
        </p:nvCxnSpPr>
        <p:spPr>
          <a:xfrm flipH="1">
            <a:off x="202518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FAB4319C-70CA-D31F-FFD7-2603E8672A2B}"/>
              </a:ext>
            </a:extLst>
          </p:cNvPr>
          <p:cNvSpPr txBox="1"/>
          <p:nvPr/>
        </p:nvSpPr>
        <p:spPr>
          <a:xfrm>
            <a:off x="1694527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F15FF27-7183-FB88-9074-2A2EB0CF07EC}"/>
              </a:ext>
            </a:extLst>
          </p:cNvPr>
          <p:cNvCxnSpPr>
            <a:cxnSpLocks/>
          </p:cNvCxnSpPr>
          <p:nvPr/>
        </p:nvCxnSpPr>
        <p:spPr>
          <a:xfrm flipH="1">
            <a:off x="3750249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CEBCFA33-2F38-F23E-8F74-D7B52CF25AA8}"/>
              </a:ext>
            </a:extLst>
          </p:cNvPr>
          <p:cNvSpPr txBox="1"/>
          <p:nvPr/>
        </p:nvSpPr>
        <p:spPr>
          <a:xfrm>
            <a:off x="3656825" y="332071"/>
            <a:ext cx="2981463" cy="369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E40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Dienste in unserer Schule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4373A5C-DE43-D62F-1818-D1C4F3EF1673}"/>
              </a:ext>
            </a:extLst>
          </p:cNvPr>
          <p:cNvSpPr txBox="1"/>
          <p:nvPr/>
        </p:nvSpPr>
        <p:spPr>
          <a:xfrm>
            <a:off x="3639820" y="742314"/>
            <a:ext cx="32847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Sachdaten (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grün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können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auch mit Diensten der gelben oder roten Ampel bearbeitet werden, nicht aber umgekehrt.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0FE92FB-D04A-BCC5-0026-D49A8866D3C8}"/>
              </a:ext>
            </a:extLst>
          </p:cNvPr>
          <p:cNvSpPr txBox="1"/>
          <p:nvPr/>
        </p:nvSpPr>
        <p:spPr>
          <a:xfrm>
            <a:off x="5223537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BD39CE85-8278-5223-37B2-C1B5ED2E46D2}"/>
              </a:ext>
            </a:extLst>
          </p:cNvPr>
          <p:cNvCxnSpPr>
            <a:cxnSpLocks/>
          </p:cNvCxnSpPr>
          <p:nvPr/>
        </p:nvCxnSpPr>
        <p:spPr>
          <a:xfrm flipH="1">
            <a:off x="7298992" y="225556"/>
            <a:ext cx="3191313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98C77842-6019-D069-7C07-329231DE30D9}"/>
              </a:ext>
            </a:extLst>
          </p:cNvPr>
          <p:cNvSpPr txBox="1"/>
          <p:nvPr/>
        </p:nvSpPr>
        <p:spPr>
          <a:xfrm>
            <a:off x="7210826" y="336489"/>
            <a:ext cx="2742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… Umsetzung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A63AF7D-1407-3125-6CF6-BE74D922771B}"/>
              </a:ext>
            </a:extLst>
          </p:cNvPr>
          <p:cNvSpPr txBox="1"/>
          <p:nvPr/>
        </p:nvSpPr>
        <p:spPr>
          <a:xfrm>
            <a:off x="7210826" y="1266693"/>
            <a:ext cx="31913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solidFill>
                  <a:srgbClr val="E405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Grüne Daten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F9F2E57-F466-6715-908D-C573AE503DCD}"/>
              </a:ext>
            </a:extLst>
          </p:cNvPr>
          <p:cNvSpPr txBox="1"/>
          <p:nvPr/>
        </p:nvSpPr>
        <p:spPr>
          <a:xfrm>
            <a:off x="7210826" y="1508747"/>
            <a:ext cx="31779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Diese Kategorie beschreibt Sachdaten wie z.B. Unterrichtsmaterialien ohne Personenbezug. Beispiel: Einzel- oder Gruppenarbeiten ohne inhaltlichen Personenbezug.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3A7CFC8-60EB-EA48-8CD8-9B4978F48909}"/>
              </a:ext>
            </a:extLst>
          </p:cNvPr>
          <p:cNvSpPr txBox="1"/>
          <p:nvPr/>
        </p:nvSpPr>
        <p:spPr>
          <a:xfrm>
            <a:off x="8752549" y="7218703"/>
            <a:ext cx="24473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Wolke 39">
            <a:extLst>
              <a:ext uri="{FF2B5EF4-FFF2-40B4-BE49-F238E27FC236}">
                <a16:creationId xmlns:a16="http://schemas.microsoft.com/office/drawing/2014/main" id="{4439ABF2-489B-2F40-148F-CD7A69CA55F5}"/>
              </a:ext>
            </a:extLst>
          </p:cNvPr>
          <p:cNvSpPr/>
          <p:nvPr/>
        </p:nvSpPr>
        <p:spPr>
          <a:xfrm>
            <a:off x="8997284" y="1706590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  <p:sp>
        <p:nvSpPr>
          <p:cNvPr id="41" name="Wolke 40">
            <a:extLst>
              <a:ext uri="{FF2B5EF4-FFF2-40B4-BE49-F238E27FC236}">
                <a16:creationId xmlns:a16="http://schemas.microsoft.com/office/drawing/2014/main" id="{5048D7F4-B6AF-05C9-D63E-43C0DDCAE377}"/>
              </a:ext>
            </a:extLst>
          </p:cNvPr>
          <p:cNvSpPr/>
          <p:nvPr/>
        </p:nvSpPr>
        <p:spPr>
          <a:xfrm>
            <a:off x="4909472" y="1449217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„grüne“ Dienste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778639-021A-9D6B-E37E-F1A3EE61D511}"/>
              </a:ext>
            </a:extLst>
          </p:cNvPr>
          <p:cNvSpPr txBox="1"/>
          <p:nvPr/>
        </p:nvSpPr>
        <p:spPr>
          <a:xfrm>
            <a:off x="127813" y="1128194"/>
            <a:ext cx="317797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Mit dem Datenmanagement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fördert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unsere Schule Schule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Studen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Aegerten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die Sensibilisierung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verschiedenste Daten und ihre Inhalte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bezüglich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des Datenschutzes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B1C95E-4B45-CD09-83E3-FD5C6762C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7" y="2306645"/>
            <a:ext cx="3124200" cy="25273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E170EA-3D2B-4FAD-DD3C-5185A0F9E64B}"/>
              </a:ext>
            </a:extLst>
          </p:cNvPr>
          <p:cNvSpPr txBox="1"/>
          <p:nvPr/>
        </p:nvSpPr>
        <p:spPr>
          <a:xfrm>
            <a:off x="124887" y="5136589"/>
            <a:ext cx="317797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Erster und wichtigster Schritt ist die Zuordnung des Inhalts zu einer Ampelfarbe.</a:t>
            </a:r>
            <a:b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Folgende Fragen helfen dabei:</a:t>
            </a:r>
          </a:p>
          <a:p>
            <a:endParaRPr lang="de-CH" sz="90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Haben die Inhalte einen Personenbezug?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Gelangt man zu den Inhalten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über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einen personalisierten User-Account?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Weisen die Inhalte besonders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schützenswerte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Daten auf?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1CEA1B-8774-96A8-2787-AD63163AE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964"/>
          <a:stretch/>
        </p:blipFill>
        <p:spPr>
          <a:xfrm>
            <a:off x="3747594" y="1341426"/>
            <a:ext cx="538363" cy="10807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006A72-CE79-52E2-F376-85C112421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49" b="41015"/>
          <a:stretch/>
        </p:blipFill>
        <p:spPr>
          <a:xfrm>
            <a:off x="3745299" y="3120870"/>
            <a:ext cx="538363" cy="10807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8A6B821-DCB3-2494-E008-BE7E0EC38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96" t="76037" r="1996" b="927"/>
          <a:stretch/>
        </p:blipFill>
        <p:spPr>
          <a:xfrm>
            <a:off x="3745299" y="4827475"/>
            <a:ext cx="538363" cy="1080723"/>
          </a:xfrm>
          <a:prstGeom prst="rect">
            <a:avLst/>
          </a:prstGeom>
        </p:spPr>
      </p:pic>
      <p:sp>
        <p:nvSpPr>
          <p:cNvPr id="9" name="Wolke 8">
            <a:extLst>
              <a:ext uri="{FF2B5EF4-FFF2-40B4-BE49-F238E27FC236}">
                <a16:creationId xmlns:a16="http://schemas.microsoft.com/office/drawing/2014/main" id="{6C667FBB-EC2A-BCD3-5EE5-2D284D68D30E}"/>
              </a:ext>
            </a:extLst>
          </p:cNvPr>
          <p:cNvSpPr/>
          <p:nvPr/>
        </p:nvSpPr>
        <p:spPr>
          <a:xfrm>
            <a:off x="4909472" y="3257286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„gelbe“ Dienste</a:t>
            </a:r>
          </a:p>
        </p:txBody>
      </p:sp>
      <p:sp>
        <p:nvSpPr>
          <p:cNvPr id="10" name="Wolke 9">
            <a:extLst>
              <a:ext uri="{FF2B5EF4-FFF2-40B4-BE49-F238E27FC236}">
                <a16:creationId xmlns:a16="http://schemas.microsoft.com/office/drawing/2014/main" id="{E87F744D-318B-E1E9-E01B-64DFC72C34F0}"/>
              </a:ext>
            </a:extLst>
          </p:cNvPr>
          <p:cNvSpPr/>
          <p:nvPr/>
        </p:nvSpPr>
        <p:spPr>
          <a:xfrm>
            <a:off x="4909472" y="4963891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„rote“ Dienste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BB4FFF-33C2-1032-99B8-CB546C4CEF51}"/>
              </a:ext>
            </a:extLst>
          </p:cNvPr>
          <p:cNvSpPr txBox="1"/>
          <p:nvPr/>
        </p:nvSpPr>
        <p:spPr>
          <a:xfrm>
            <a:off x="7210826" y="2958643"/>
            <a:ext cx="31913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solidFill>
                  <a:srgbClr val="E405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Gelbe Daten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637B23E-C5A6-0941-901B-BD32062E020F}"/>
              </a:ext>
            </a:extLst>
          </p:cNvPr>
          <p:cNvSpPr txBox="1"/>
          <p:nvPr/>
        </p:nvSpPr>
        <p:spPr>
          <a:xfrm>
            <a:off x="7210826" y="3200697"/>
            <a:ext cx="317797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diese Kategorie werden normale Personendaten erfasst und verwendet. Beispiele: Vorname, Name, E- Mail-Adresse etc. Beispiel: Unterrichts-/Lernmaterialien, welche den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für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den Unterricht/im Fachunterricht zur Bearbeitung zur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Verfügung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gestellt wird.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4AD76ED-9551-BBDF-CE30-79432DB58F9E}"/>
              </a:ext>
            </a:extLst>
          </p:cNvPr>
          <p:cNvSpPr txBox="1"/>
          <p:nvPr/>
        </p:nvSpPr>
        <p:spPr>
          <a:xfrm>
            <a:off x="7163564" y="4744896"/>
            <a:ext cx="319131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solidFill>
                  <a:srgbClr val="E405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CH" sz="900">
                <a:solidFill>
                  <a:srgbClr val="E405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ote Daten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85C4423-7083-B19C-9D8C-0602559CD8DF}"/>
              </a:ext>
            </a:extLst>
          </p:cNvPr>
          <p:cNvSpPr txBox="1"/>
          <p:nvPr/>
        </p:nvSpPr>
        <p:spPr>
          <a:xfrm>
            <a:off x="7163564" y="4986950"/>
            <a:ext cx="31779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Ein hoher Schutzbedarf besteht bei besonders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schützenswerten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Personendaten oder auch bei umfangreichen Sammlungen von normalen Personendaten. Beispiele: Notenspiegel, Kommunikation mit besonders </a:t>
            </a:r>
            <a:r>
              <a:rPr lang="de-CH" sz="90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schützenswerten</a:t>
            </a:r>
            <a:r>
              <a:rPr lang="de-CH" sz="90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Personendaten nach extern. </a:t>
            </a:r>
          </a:p>
        </p:txBody>
      </p:sp>
      <p:sp>
        <p:nvSpPr>
          <p:cNvPr id="39" name="Wolke 38">
            <a:extLst>
              <a:ext uri="{FF2B5EF4-FFF2-40B4-BE49-F238E27FC236}">
                <a16:creationId xmlns:a16="http://schemas.microsoft.com/office/drawing/2014/main" id="{07512BC4-DCA3-A120-B8CE-F387322841BB}"/>
              </a:ext>
            </a:extLst>
          </p:cNvPr>
          <p:cNvSpPr/>
          <p:nvPr/>
        </p:nvSpPr>
        <p:spPr>
          <a:xfrm>
            <a:off x="8973493" y="3646040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  <p:sp>
        <p:nvSpPr>
          <p:cNvPr id="42" name="Wolke 41">
            <a:extLst>
              <a:ext uri="{FF2B5EF4-FFF2-40B4-BE49-F238E27FC236}">
                <a16:creationId xmlns:a16="http://schemas.microsoft.com/office/drawing/2014/main" id="{8E33DA29-5A60-1913-0C3D-75CB8D357AB5}"/>
              </a:ext>
            </a:extLst>
          </p:cNvPr>
          <p:cNvSpPr/>
          <p:nvPr/>
        </p:nvSpPr>
        <p:spPr>
          <a:xfrm>
            <a:off x="8973493" y="5562706"/>
            <a:ext cx="1117600" cy="807889"/>
          </a:xfrm>
          <a:prstGeom prst="cloud">
            <a:avLst/>
          </a:prstGeom>
          <a:solidFill>
            <a:srgbClr val="FFF07C">
              <a:alpha val="71589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Anpassen</a:t>
            </a:r>
          </a:p>
        </p:txBody>
      </p:sp>
    </p:spTree>
    <p:extLst>
      <p:ext uri="{BB962C8B-B14F-4D97-AF65-F5344CB8AC3E}">
        <p14:creationId xmlns:p14="http://schemas.microsoft.com/office/powerpoint/2010/main" val="206914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F64CAA940C9A4591D6FEF77BE56039" ma:contentTypeVersion="17" ma:contentTypeDescription="Ein neues Dokument erstellen." ma:contentTypeScope="" ma:versionID="e1548424aac27125a8d805526f98828a">
  <xsd:schema xmlns:xsd="http://www.w3.org/2001/XMLSchema" xmlns:xs="http://www.w3.org/2001/XMLSchema" xmlns:p="http://schemas.microsoft.com/office/2006/metadata/properties" xmlns:ns2="eaa819c9-974b-468d-a206-1e38d19b1aee" xmlns:ns3="76257d39-a726-4eff-9e1b-adefc53a47de" targetNamespace="http://schemas.microsoft.com/office/2006/metadata/properties" ma:root="true" ma:fieldsID="a25de9c5ab4ea2abea8307fe6f90e288" ns2:_="" ns3:_="">
    <xsd:import namespace="eaa819c9-974b-468d-a206-1e38d19b1aee"/>
    <xsd:import namespace="76257d39-a726-4eff-9e1b-adefc53a4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19c9-974b-468d-a206-1e38d19b1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32a2cd1b-b448-454d-bc0a-f855dd3bbf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7d39-a726-4eff-9e1b-adefc53a4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9a5a19-9abf-477d-a151-2b716367ea8b}" ma:internalName="TaxCatchAll" ma:showField="CatchAllData" ma:web="76257d39-a726-4eff-9e1b-adefc53a4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257d39-a726-4eff-9e1b-adefc53a47de" xsi:nil="true"/>
    <lcf76f155ced4ddcb4097134ff3c332f xmlns="eaa819c9-974b-468d-a206-1e38d19b1a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1A3D62-0AA1-4B87-8DD2-451A0545D37F}"/>
</file>

<file path=customXml/itemProps2.xml><?xml version="1.0" encoding="utf-8"?>
<ds:datastoreItem xmlns:ds="http://schemas.openxmlformats.org/officeDocument/2006/customXml" ds:itemID="{80C40E2F-18E0-4BDF-97D7-D4FE912893C5}"/>
</file>

<file path=customXml/itemProps3.xml><?xml version="1.0" encoding="utf-8"?>
<ds:datastoreItem xmlns:ds="http://schemas.openxmlformats.org/officeDocument/2006/customXml" ds:itemID="{99D495F1-B746-44D0-8BE4-E75741C34B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449</Words>
  <Application>Microsoft Macintosh PowerPoint</Application>
  <PresentationFormat>Benutzerdefiniert</PresentationFormat>
  <Paragraphs>57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Dietz, Christian</dc:creator>
  <cp:lastModifiedBy>Dietz, Christian</cp:lastModifiedBy>
  <cp:revision>1</cp:revision>
  <dcterms:created xsi:type="dcterms:W3CDTF">2024-04-25T10:06:57Z</dcterms:created>
  <dcterms:modified xsi:type="dcterms:W3CDTF">2024-07-15T07:24:29Z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0x010100E4F64CAA940C9A4591D6FEF77BE56039</vt:lpwstr>
  </property>
</Properties>
</file>